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7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828FA17-9551-40F0-AE60-802E841C3CE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B055452-4199-4059-A620-5967E894D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5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romaniasalbatica.ro/ro/evenimente/ziua-internationala-a-paduril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untii-nostri.ro/ro/povestiri/luna-padurii-15-martie-15-aprilie-implica-te-si-tu" TargetMode="External"/><Relationship Id="rId2" Type="http://schemas.openxmlformats.org/officeDocument/2006/relationships/hyperlink" Target="https://romaniasalbatica.ro/ro/evenimente/luna-paduri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0" y="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548717" y="31745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2950464" y="40538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-10010" y="2115126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571325" y="4187699"/>
            <a:ext cx="1673352" cy="22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4623816" y="16764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3256788" y="4398430"/>
            <a:ext cx="1429512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821168" y="16764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5154107" y="4044757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610088" y="8382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9101328" y="384962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441948" y="4535702"/>
            <a:ext cx="1424255" cy="17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715244" y="2177796"/>
            <a:ext cx="147675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Grass Lawn Seamless Border Summer Background Stock Illustration -  Download Image Now - Grass, Frame - Border, Geographical Border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3"/>
          <a:stretch/>
        </p:blipFill>
        <p:spPr bwMode="auto">
          <a:xfrm>
            <a:off x="57150" y="6117336"/>
            <a:ext cx="12134850" cy="8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0584" y="4505956"/>
            <a:ext cx="1429512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904949" y="4271772"/>
            <a:ext cx="1285394" cy="18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605208" y="2088607"/>
            <a:ext cx="1403391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6292596" y="768772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952804" y="2240219"/>
            <a:ext cx="1272979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9227439" y="1286597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[ONTIVA.COM] Wild Life In The Forest Sounds-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Defilare pe orizontală 2"/>
          <p:cNvSpPr/>
          <p:nvPr/>
        </p:nvSpPr>
        <p:spPr>
          <a:xfrm>
            <a:off x="2975396" y="2681533"/>
            <a:ext cx="4890349" cy="12213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tăText 3"/>
          <p:cNvSpPr txBox="1"/>
          <p:nvPr/>
        </p:nvSpPr>
        <p:spPr>
          <a:xfrm>
            <a:off x="2661719" y="5402580"/>
            <a:ext cx="44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CasetăText 21"/>
          <p:cNvSpPr txBox="1"/>
          <p:nvPr/>
        </p:nvSpPr>
        <p:spPr>
          <a:xfrm>
            <a:off x="3826764" y="3444196"/>
            <a:ext cx="34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CasetăText 22"/>
          <p:cNvSpPr txBox="1"/>
          <p:nvPr/>
        </p:nvSpPr>
        <p:spPr>
          <a:xfrm>
            <a:off x="3712891" y="2721680"/>
            <a:ext cx="356692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CLASA </a:t>
            </a:r>
            <a:r>
              <a:rPr lang="en-US" sz="1600" dirty="0" smtClean="0">
                <a:solidFill>
                  <a:srgbClr val="FF0000"/>
                </a:solidFill>
              </a:rPr>
              <a:t>A V-A B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CLASA A VIII-A B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64670"/>
      </p:ext>
    </p:extLst>
  </p:cSld>
  <p:clrMapOvr>
    <a:masterClrMapping/>
  </p:clrMapOvr>
  <p:transition spd="slow" advTm="6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auseEvt time="4559" objId="2"/>
        <p14:seekEvt time="4559" objId="2" seek="4545"/>
        <p14:resumeEvt time="455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0" y="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277112" y="1130808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2950464" y="40538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12776" y="2261616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786128" y="330860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3971544" y="248412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4623816" y="16764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3256788" y="4398430"/>
            <a:ext cx="1429512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6083808" y="132588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821168" y="16764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5399426" y="370484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359396" y="291998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8977884" y="1589532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610088" y="8382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9101328" y="3849624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060692" y="4686300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715244" y="2177796"/>
            <a:ext cx="147675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Grass Lawn Seamless Border Summer Background Stock Illustration -  Download Image Now - Grass, Frame - Border, Geographical Border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3"/>
          <a:stretch/>
        </p:blipFill>
        <p:spPr bwMode="auto">
          <a:xfrm>
            <a:off x="57150" y="6117336"/>
            <a:ext cx="12134850" cy="8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0584" y="4505956"/>
            <a:ext cx="1429512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859362" y="4686300"/>
            <a:ext cx="1285394" cy="16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tăText 8"/>
          <p:cNvSpPr txBox="1"/>
          <p:nvPr/>
        </p:nvSpPr>
        <p:spPr>
          <a:xfrm>
            <a:off x="2284476" y="2069068"/>
            <a:ext cx="871118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Lucida Bright" panose="02040602050505020304" pitchFamily="18" charset="0"/>
              </a:rPr>
              <a:t>LUNA PADURII</a:t>
            </a:r>
            <a:endParaRPr lang="en-US" sz="8800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LUNA PADURII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02151" y="1669164"/>
            <a:ext cx="5670129" cy="1154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Acest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eveniment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se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desfășoară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fiecare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an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între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15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martie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- 15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aprilie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și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are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prim plan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evidențierea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rolului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și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importanței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pădurii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menținerea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echilibrului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natură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În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această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perioadă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pe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21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martie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este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sărbătorită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și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 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7AB7"/>
                </a:solidFill>
                <a:effectLst/>
                <a:latin typeface="Nunito-Light"/>
                <a:hlinkClick r:id="rId2"/>
              </a:rPr>
              <a:t>Ziua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Nunito-Light"/>
                <a:hlinkClick r:id="rId2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7AB7"/>
                </a:solidFill>
                <a:effectLst/>
                <a:latin typeface="Nunito-Light"/>
                <a:hlinkClick r:id="rId2"/>
              </a:rPr>
              <a:t>Internațională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Nunito-Light"/>
                <a:hlinkClick r:id="rId2"/>
              </a:rPr>
              <a:t> a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337AB7"/>
                </a:solidFill>
                <a:effectLst/>
                <a:latin typeface="Nunito-Light"/>
                <a:hlinkClick r:id="rId2"/>
              </a:rPr>
              <a:t>Pădurilor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unito-Light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setăText 7"/>
          <p:cNvSpPr txBox="1"/>
          <p:nvPr/>
        </p:nvSpPr>
        <p:spPr>
          <a:xfrm>
            <a:off x="676656" y="2823326"/>
            <a:ext cx="1051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ISTORIC</a:t>
            </a:r>
          </a:p>
          <a:p>
            <a:pPr algn="just"/>
            <a:r>
              <a:rPr lang="en-US" dirty="0" smtClean="0"/>
              <a:t>            </a:t>
            </a:r>
            <a:r>
              <a:rPr lang="en-US" dirty="0" err="1" smtClean="0"/>
              <a:t>Cunoscut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început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„</a:t>
            </a:r>
            <a:r>
              <a:rPr lang="en-US" dirty="0" err="1"/>
              <a:t>Sărbătoarea</a:t>
            </a:r>
            <a:r>
              <a:rPr lang="en-US" dirty="0"/>
              <a:t> </a:t>
            </a:r>
            <a:r>
              <a:rPr lang="en-US" dirty="0" err="1"/>
              <a:t>sădirii</a:t>
            </a:r>
            <a:r>
              <a:rPr lang="en-US" dirty="0"/>
              <a:t> </a:t>
            </a:r>
            <a:r>
              <a:rPr lang="en-US" dirty="0" err="1"/>
              <a:t>arborelui</a:t>
            </a:r>
            <a:r>
              <a:rPr lang="en-US" dirty="0"/>
              <a:t>”, </a:t>
            </a:r>
            <a:r>
              <a:rPr lang="en-US" dirty="0" err="1"/>
              <a:t>evenimentul</a:t>
            </a:r>
            <a:r>
              <a:rPr lang="en-US" dirty="0"/>
              <a:t> </a:t>
            </a:r>
            <a:r>
              <a:rPr lang="en-US" dirty="0" err="1"/>
              <a:t>își</a:t>
            </a:r>
            <a:r>
              <a:rPr lang="en-US" dirty="0"/>
              <a:t> are </a:t>
            </a:r>
            <a:r>
              <a:rPr lang="en-US" dirty="0" err="1"/>
              <a:t>rădăcinile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Statele</a:t>
            </a:r>
            <a:r>
              <a:rPr lang="en-US" dirty="0"/>
              <a:t> Unite ale </a:t>
            </a:r>
            <a:r>
              <a:rPr lang="en-US" dirty="0" err="1"/>
              <a:t>Americii</a:t>
            </a:r>
            <a:r>
              <a:rPr lang="en-US" dirty="0"/>
              <a:t>. </a:t>
            </a:r>
            <a:r>
              <a:rPr lang="en-US" dirty="0" err="1"/>
              <a:t>Inițiat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1872, </a:t>
            </a:r>
            <a:r>
              <a:rPr lang="en-US" dirty="0" err="1"/>
              <a:t>evenimentul</a:t>
            </a:r>
            <a:r>
              <a:rPr lang="en-US" dirty="0"/>
              <a:t> a </a:t>
            </a:r>
            <a:r>
              <a:rPr lang="en-US" dirty="0" err="1"/>
              <a:t>venit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răspuns</a:t>
            </a:r>
            <a:r>
              <a:rPr lang="en-US" dirty="0"/>
              <a:t> la </a:t>
            </a:r>
            <a:r>
              <a:rPr lang="en-US" dirty="0" err="1"/>
              <a:t>nevoia</a:t>
            </a:r>
            <a:r>
              <a:rPr lang="en-US" dirty="0"/>
              <a:t> de </a:t>
            </a:r>
            <a:r>
              <a:rPr lang="en-US" dirty="0" err="1"/>
              <a:t>protejare</a:t>
            </a:r>
            <a:r>
              <a:rPr lang="en-US" dirty="0"/>
              <a:t> a </a:t>
            </a:r>
            <a:r>
              <a:rPr lang="en-US" dirty="0" err="1"/>
              <a:t>pădurilor</a:t>
            </a:r>
            <a:r>
              <a:rPr lang="en-US" dirty="0"/>
              <a:t> </a:t>
            </a:r>
            <a:r>
              <a:rPr lang="en-US" dirty="0" err="1"/>
              <a:t>grav</a:t>
            </a:r>
            <a:r>
              <a:rPr lang="en-US" dirty="0"/>
              <a:t> </a:t>
            </a:r>
            <a:r>
              <a:rPr lang="en-US" dirty="0" err="1"/>
              <a:t>afectate</a:t>
            </a:r>
            <a:r>
              <a:rPr lang="en-US" dirty="0"/>
              <a:t> de o </a:t>
            </a:r>
            <a:r>
              <a:rPr lang="en-US" dirty="0" err="1"/>
              <a:t>exploatare</a:t>
            </a:r>
            <a:r>
              <a:rPr lang="en-US" dirty="0"/>
              <a:t> </a:t>
            </a:r>
            <a:r>
              <a:rPr lang="en-US" dirty="0" err="1"/>
              <a:t>masivă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acea</a:t>
            </a:r>
            <a:r>
              <a:rPr lang="en-US" dirty="0"/>
              <a:t> </a:t>
            </a:r>
            <a:r>
              <a:rPr lang="en-US" dirty="0" err="1"/>
              <a:t>perioadă</a:t>
            </a:r>
            <a:r>
              <a:rPr lang="en-US" dirty="0"/>
              <a:t>. A </a:t>
            </a:r>
            <a:r>
              <a:rPr lang="en-US" dirty="0" err="1"/>
              <a:t>debutat</a:t>
            </a:r>
            <a:r>
              <a:rPr lang="en-US" dirty="0"/>
              <a:t> cu o </a:t>
            </a:r>
            <a:r>
              <a:rPr lang="en-US" dirty="0" err="1"/>
              <a:t>acțiune</a:t>
            </a:r>
            <a:r>
              <a:rPr lang="en-US" dirty="0"/>
              <a:t> de </a:t>
            </a:r>
            <a:r>
              <a:rPr lang="en-US" dirty="0" err="1"/>
              <a:t>mobilizare</a:t>
            </a:r>
            <a:r>
              <a:rPr lang="en-US" dirty="0"/>
              <a:t> a </a:t>
            </a:r>
            <a:r>
              <a:rPr lang="en-US" dirty="0" err="1"/>
              <a:t>populației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plantarea</a:t>
            </a:r>
            <a:r>
              <a:rPr lang="en-US" dirty="0"/>
              <a:t> de </a:t>
            </a:r>
            <a:r>
              <a:rPr lang="en-US" dirty="0" err="1"/>
              <a:t>arbori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locurile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afectate</a:t>
            </a:r>
            <a:r>
              <a:rPr lang="en-US" dirty="0"/>
              <a:t> de </a:t>
            </a:r>
            <a:r>
              <a:rPr lang="en-US" dirty="0" err="1"/>
              <a:t>despăduririle</a:t>
            </a:r>
            <a:r>
              <a:rPr lang="en-US" dirty="0"/>
              <a:t> </a:t>
            </a:r>
            <a:r>
              <a:rPr lang="en-US" dirty="0" err="1"/>
              <a:t>apărute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efect</a:t>
            </a:r>
            <a:r>
              <a:rPr lang="en-US" dirty="0"/>
              <a:t> al </a:t>
            </a:r>
            <a:r>
              <a:rPr lang="en-US" dirty="0" err="1"/>
              <a:t>luptei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colonizarea</a:t>
            </a:r>
            <a:r>
              <a:rPr lang="en-US" dirty="0"/>
              <a:t> </a:t>
            </a:r>
            <a:r>
              <a:rPr lang="en-US" dirty="0" err="1"/>
              <a:t>Vestului</a:t>
            </a:r>
            <a:r>
              <a:rPr lang="en-US" dirty="0"/>
              <a:t> </a:t>
            </a:r>
            <a:r>
              <a:rPr lang="en-US" dirty="0" err="1"/>
              <a:t>american</a:t>
            </a:r>
            <a:r>
              <a:rPr lang="en-US" dirty="0"/>
              <a:t>.</a:t>
            </a:r>
          </a:p>
          <a:p>
            <a:pPr algn="just"/>
            <a:r>
              <a:rPr lang="en-US" dirty="0" smtClean="0"/>
              <a:t>         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/>
              <a:t>România</a:t>
            </a:r>
            <a:r>
              <a:rPr lang="en-US" dirty="0"/>
              <a:t>,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eveniment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introdus</a:t>
            </a:r>
            <a:r>
              <a:rPr lang="en-US" dirty="0"/>
              <a:t> 30 de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târziu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1902,  de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Spiru</a:t>
            </a:r>
            <a:r>
              <a:rPr lang="en-US" dirty="0"/>
              <a:t> </a:t>
            </a:r>
            <a:r>
              <a:rPr lang="en-US" dirty="0" err="1"/>
              <a:t>Haret</a:t>
            </a:r>
            <a:r>
              <a:rPr lang="en-US" dirty="0"/>
              <a:t> care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atunci</a:t>
            </a:r>
            <a:r>
              <a:rPr lang="en-US" dirty="0"/>
              <a:t> era </a:t>
            </a:r>
            <a:r>
              <a:rPr lang="en-US" dirty="0" err="1"/>
              <a:t>ministrul</a:t>
            </a:r>
            <a:r>
              <a:rPr lang="en-US" dirty="0"/>
              <a:t> </a:t>
            </a:r>
            <a:r>
              <a:rPr lang="en-US" dirty="0" err="1"/>
              <a:t>Cultelor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Instrucției</a:t>
            </a:r>
            <a:r>
              <a:rPr lang="en-US" dirty="0"/>
              <a:t> </a:t>
            </a:r>
            <a:r>
              <a:rPr lang="en-US" dirty="0" err="1"/>
              <a:t>Publice</a:t>
            </a:r>
            <a:r>
              <a:rPr lang="en-US" dirty="0"/>
              <a:t>.</a:t>
            </a:r>
          </a:p>
        </p:txBody>
      </p:sp>
      <p:pic>
        <p:nvPicPr>
          <p:cNvPr id="2053" name="Picture 5" descr="Luna Pădurii 15 martie - 15 aprilie. Implică-te și tu! | Muntii Nost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9" y="755589"/>
            <a:ext cx="2386457" cy="182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Lumea prin ochii mei : octombrie 2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80" y="750329"/>
            <a:ext cx="2474629" cy="2431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/>
          <p:cNvSpPr txBox="1"/>
          <p:nvPr/>
        </p:nvSpPr>
        <p:spPr>
          <a:xfrm rot="10800000" flipH="1" flipV="1">
            <a:off x="1678848" y="414707"/>
            <a:ext cx="87032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DE CE SUNT IMPORTANTE PĂDURILE</a:t>
            </a:r>
            <a:r>
              <a:rPr lang="en-US" sz="2800" dirty="0" smtClean="0">
                <a:solidFill>
                  <a:srgbClr val="00B0F0"/>
                </a:solidFill>
              </a:rPr>
              <a:t>?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pPr algn="just"/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Toate</a:t>
            </a:r>
            <a:r>
              <a:rPr lang="en-US" dirty="0" smtClean="0"/>
              <a:t> </a:t>
            </a:r>
            <a:r>
              <a:rPr lang="en-US" dirty="0" err="1"/>
              <a:t>elementele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păduri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interconectate</a:t>
            </a:r>
            <a:r>
              <a:rPr lang="en-US" dirty="0"/>
              <a:t>. </a:t>
            </a:r>
            <a:r>
              <a:rPr lang="en-US" dirty="0" err="1"/>
              <a:t>Arborii</a:t>
            </a:r>
            <a:r>
              <a:rPr lang="en-US" dirty="0"/>
              <a:t> absorb </a:t>
            </a:r>
            <a:r>
              <a:rPr lang="en-US" dirty="0" err="1"/>
              <a:t>dioxidul</a:t>
            </a:r>
            <a:r>
              <a:rPr lang="en-US" dirty="0"/>
              <a:t> de carbon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oxigenul</a:t>
            </a:r>
            <a:r>
              <a:rPr lang="en-US" dirty="0"/>
              <a:t> </a:t>
            </a:r>
            <a:r>
              <a:rPr lang="en-US" dirty="0" err="1"/>
              <a:t>necesar</a:t>
            </a:r>
            <a:r>
              <a:rPr lang="en-US" dirty="0"/>
              <a:t> </a:t>
            </a:r>
            <a:r>
              <a:rPr lang="en-US" dirty="0" err="1"/>
              <a:t>vieții</a:t>
            </a:r>
            <a:r>
              <a:rPr lang="en-US" dirty="0"/>
              <a:t>, </a:t>
            </a:r>
            <a:r>
              <a:rPr lang="en-US" dirty="0" err="1"/>
              <a:t>acționând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un </a:t>
            </a:r>
            <a:r>
              <a:rPr lang="en-US" dirty="0" err="1"/>
              <a:t>filtru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zonele</a:t>
            </a:r>
            <a:r>
              <a:rPr lang="en-US" dirty="0"/>
              <a:t> cu </a:t>
            </a:r>
            <a:r>
              <a:rPr lang="en-US" dirty="0" err="1"/>
              <a:t>aer</a:t>
            </a:r>
            <a:r>
              <a:rPr lang="en-US" dirty="0"/>
              <a:t> </a:t>
            </a:r>
            <a:r>
              <a:rPr lang="en-US" dirty="0" err="1"/>
              <a:t>poluat</a:t>
            </a:r>
            <a:r>
              <a:rPr lang="en-US" dirty="0"/>
              <a:t>. </a:t>
            </a:r>
            <a:r>
              <a:rPr lang="en-US" dirty="0" err="1"/>
              <a:t>Pădurile</a:t>
            </a:r>
            <a:r>
              <a:rPr lang="en-US" dirty="0"/>
              <a:t> </a:t>
            </a:r>
            <a:r>
              <a:rPr lang="en-US" dirty="0" err="1"/>
              <a:t>rețin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sol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reduc</a:t>
            </a:r>
            <a:r>
              <a:rPr lang="en-US" dirty="0"/>
              <a:t>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riscul</a:t>
            </a:r>
            <a:r>
              <a:rPr lang="en-US" dirty="0"/>
              <a:t> de </a:t>
            </a:r>
            <a:r>
              <a:rPr lang="en-US" dirty="0" err="1"/>
              <a:t>inundații</a:t>
            </a:r>
            <a:r>
              <a:rPr lang="en-US" dirty="0"/>
              <a:t>. </a:t>
            </a:r>
            <a:r>
              <a:rPr lang="en-US" dirty="0" err="1"/>
              <a:t>Rădăcinile</a:t>
            </a:r>
            <a:r>
              <a:rPr lang="en-US" dirty="0"/>
              <a:t> </a:t>
            </a:r>
            <a:r>
              <a:rPr lang="en-US" dirty="0" err="1"/>
              <a:t>arborilor</a:t>
            </a:r>
            <a:r>
              <a:rPr lang="en-US" dirty="0"/>
              <a:t> </a:t>
            </a:r>
            <a:r>
              <a:rPr lang="en-US" dirty="0" err="1"/>
              <a:t>stabilizează</a:t>
            </a:r>
            <a:r>
              <a:rPr lang="en-US" dirty="0"/>
              <a:t> </a:t>
            </a:r>
            <a:r>
              <a:rPr lang="en-US" dirty="0" err="1"/>
              <a:t>pământul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cresc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ajută</a:t>
            </a:r>
            <a:r>
              <a:rPr lang="en-US" dirty="0"/>
              <a:t> la </a:t>
            </a:r>
            <a:r>
              <a:rPr lang="en-US" dirty="0" err="1"/>
              <a:t>prevenirea</a:t>
            </a:r>
            <a:r>
              <a:rPr lang="en-US" dirty="0"/>
              <a:t> </a:t>
            </a:r>
            <a:r>
              <a:rPr lang="en-US" dirty="0" err="1"/>
              <a:t>alunecărilor</a:t>
            </a:r>
            <a:r>
              <a:rPr lang="en-US" dirty="0"/>
              <a:t> de </a:t>
            </a:r>
            <a:r>
              <a:rPr lang="en-US" dirty="0" err="1"/>
              <a:t>teren</a:t>
            </a:r>
            <a:r>
              <a:rPr lang="en-US" dirty="0"/>
              <a:t>.</a:t>
            </a:r>
          </a:p>
        </p:txBody>
      </p:sp>
      <p:pic>
        <p:nvPicPr>
          <p:cNvPr id="4098" name="Picture 2" descr="Luna Pădurii 15 martie - 15 aprilie. Implică-te și tu! | Muntii Nost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2715768"/>
            <a:ext cx="116585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691640" y="899256"/>
            <a:ext cx="8769096" cy="1363806"/>
          </a:xfrm>
        </p:spPr>
        <p:txBody>
          <a:bodyPr>
            <a:noAutofit/>
          </a:bodyPr>
          <a:lstStyle/>
          <a:p>
            <a:r>
              <a:rPr lang="en-US" sz="2400" b="1" dirty="0"/>
              <a:t>CUM TE POȚI IMPLICA? </a:t>
            </a:r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pPr algn="just"/>
            <a:endParaRPr lang="en-US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Participă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acțiunile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plantare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organizate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în</a:t>
            </a:r>
            <a:r>
              <a:rPr lang="en-US" sz="2000" dirty="0">
                <a:solidFill>
                  <a:schemeClr val="tx1"/>
                </a:solidFill>
              </a:rPr>
              <a:t> Luna </a:t>
            </a:r>
            <a:r>
              <a:rPr lang="en-US" sz="2000" dirty="0" err="1">
                <a:solidFill>
                  <a:schemeClr val="tx1"/>
                </a:solidFill>
              </a:rPr>
              <a:t>Pădurii</a:t>
            </a:r>
            <a:r>
              <a:rPr lang="en-US" sz="2000" dirty="0">
                <a:solidFill>
                  <a:schemeClr val="tx1"/>
                </a:solidFill>
              </a:rPr>
              <a:t>, care au </a:t>
            </a:r>
            <a:r>
              <a:rPr lang="en-US" sz="2000" dirty="0" err="1">
                <a:solidFill>
                  <a:schemeClr val="tx1"/>
                </a:solidFill>
              </a:rPr>
              <a:t>loc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în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întreaga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țară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Folosește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aplicația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i="1" dirty="0">
                <a:solidFill>
                  <a:schemeClr val="tx1"/>
                </a:solidFill>
              </a:rPr>
              <a:t>SUMAL 2.0 - </a:t>
            </a:r>
            <a:r>
              <a:rPr lang="en-US" sz="2000" i="1" dirty="0" err="1">
                <a:solidFill>
                  <a:schemeClr val="tx1"/>
                </a:solidFill>
              </a:rPr>
              <a:t>Inspectorul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Pădurii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dispozitivul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mobil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pentru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verifica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dacă</a:t>
            </a:r>
            <a:r>
              <a:rPr lang="en-US" sz="2000" dirty="0">
                <a:solidFill>
                  <a:schemeClr val="tx1"/>
                </a:solidFill>
              </a:rPr>
              <a:t> un transport de </a:t>
            </a:r>
            <a:r>
              <a:rPr lang="en-US" sz="2000" dirty="0" err="1">
                <a:solidFill>
                  <a:schemeClr val="tx1"/>
                </a:solidFill>
              </a:rPr>
              <a:t>masă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lemnoasă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autorizat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pentru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raporta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eventualele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nereguli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Protejează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pădurea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și</a:t>
            </a:r>
            <a:r>
              <a:rPr lang="en-US" sz="2000" dirty="0">
                <a:solidFill>
                  <a:schemeClr val="tx1"/>
                </a:solidFill>
              </a:rPr>
              <a:t> nu </a:t>
            </a:r>
            <a:r>
              <a:rPr lang="en-US" sz="2000" dirty="0" err="1">
                <a:solidFill>
                  <a:schemeClr val="tx1"/>
                </a:solidFill>
              </a:rPr>
              <a:t>rupe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florile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arborii</a:t>
            </a:r>
            <a:r>
              <a:rPr lang="en-US" sz="2000" dirty="0">
                <a:solidFill>
                  <a:schemeClr val="tx1"/>
                </a:solidFill>
              </a:rPr>
              <a:t>, nu </a:t>
            </a:r>
            <a:r>
              <a:rPr lang="en-US" sz="2000" dirty="0" err="1">
                <a:solidFill>
                  <a:schemeClr val="tx1"/>
                </a:solidFill>
              </a:rPr>
              <a:t>deranja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animalele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și</a:t>
            </a:r>
            <a:r>
              <a:rPr lang="en-US" sz="2000" dirty="0">
                <a:solidFill>
                  <a:schemeClr val="tx1"/>
                </a:solidFill>
              </a:rPr>
              <a:t> nu face </a:t>
            </a:r>
            <a:r>
              <a:rPr lang="en-US" sz="2000" dirty="0" err="1">
                <a:solidFill>
                  <a:schemeClr val="tx1"/>
                </a:solidFill>
              </a:rPr>
              <a:t>focul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pentru</a:t>
            </a:r>
            <a:r>
              <a:rPr lang="en-US" sz="2000" dirty="0">
                <a:solidFill>
                  <a:schemeClr val="tx1"/>
                </a:solidFill>
              </a:rPr>
              <a:t> a nu </a:t>
            </a:r>
            <a:r>
              <a:rPr lang="en-US" sz="2000" dirty="0" err="1">
                <a:solidFill>
                  <a:schemeClr val="tx1"/>
                </a:solidFill>
              </a:rPr>
              <a:t>provoca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incendii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Folosește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pădurea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</a:t>
            </a:r>
            <a:r>
              <a:rPr lang="en-US" sz="2000" dirty="0">
                <a:solidFill>
                  <a:schemeClr val="tx1"/>
                </a:solidFill>
              </a:rPr>
              <a:t> un </a:t>
            </a:r>
            <a:r>
              <a:rPr lang="en-US" sz="2000" dirty="0" err="1">
                <a:solidFill>
                  <a:schemeClr val="tx1"/>
                </a:solidFill>
              </a:rPr>
              <a:t>spațiu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studiu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și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relaxare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Kids in forest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"/>
          <a:stretch/>
        </p:blipFill>
        <p:spPr bwMode="auto">
          <a:xfrm>
            <a:off x="146431" y="230459"/>
            <a:ext cx="2669921" cy="27779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897368" y="323088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8973312" y="1700784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250424" y="280512"/>
            <a:ext cx="1673352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7205472" y="1583041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561320" y="2566416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460736" y="4239768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8851392" y="5108448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10321962" y="5518404"/>
            <a:ext cx="710946" cy="10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414528" y="3584544"/>
            <a:ext cx="127711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2183892" y="5638800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2958084" y="5649468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3667506" y="5649468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6573012" y="5638800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nimated European Red Fox 3D model - Animals on Hum3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17952" r="16423" b="15799"/>
          <a:stretch/>
        </p:blipFill>
        <p:spPr bwMode="auto">
          <a:xfrm>
            <a:off x="7455318" y="5807964"/>
            <a:ext cx="1202616" cy="8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er 3d model. Free download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5" y="5082540"/>
            <a:ext cx="1536065" cy="15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4416615" y="5649468"/>
            <a:ext cx="596646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5313426" y="5649468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230,558 3d Tree Rend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9233" r="16190" b="12253"/>
          <a:stretch/>
        </p:blipFill>
        <p:spPr bwMode="auto">
          <a:xfrm>
            <a:off x="5999898" y="5649468"/>
            <a:ext cx="632460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13816" y="548639"/>
            <a:ext cx="9966960" cy="469487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Bibliografie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/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webografie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4" name="Dreptunghi 3"/>
          <p:cNvSpPr/>
          <p:nvPr/>
        </p:nvSpPr>
        <p:spPr>
          <a:xfrm>
            <a:off x="638057" y="1808726"/>
            <a:ext cx="7692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https://romaniasalbatica.ro/ro/evenimente/luna-padurii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Dreptunghi 4"/>
          <p:cNvSpPr/>
          <p:nvPr/>
        </p:nvSpPr>
        <p:spPr>
          <a:xfrm>
            <a:off x="542544" y="2356027"/>
            <a:ext cx="8592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https://muntii-nostri.ro/ro/povestiri/luna-padurii-15-martie-15-aprilie-implica-te-si-tu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 descr="Woods vs. Forest: What's the Differenc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90" y="2933422"/>
            <a:ext cx="8684578" cy="36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ză">
  <a:themeElements>
    <a:clrScheme name="Bază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ză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ză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222</Words>
  <Application>Microsoft Office PowerPoint</Application>
  <PresentationFormat>Ecran lat</PresentationFormat>
  <Paragraphs>26</Paragraphs>
  <Slides>6</Slides>
  <Notes>0</Notes>
  <HiddenSlides>0</HiddenSlides>
  <MMClips>1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</vt:i4>
      </vt:variant>
    </vt:vector>
  </HeadingPairs>
  <TitlesOfParts>
    <vt:vector size="11" baseType="lpstr">
      <vt:lpstr>Arial</vt:lpstr>
      <vt:lpstr>Corbel</vt:lpstr>
      <vt:lpstr>Lucida Bright</vt:lpstr>
      <vt:lpstr>Nunito-Light</vt:lpstr>
      <vt:lpstr>Bază</vt:lpstr>
      <vt:lpstr>Prezentare PowerPoint</vt:lpstr>
      <vt:lpstr>Prezentare PowerPoint</vt:lpstr>
      <vt:lpstr>LUNA PADURII</vt:lpstr>
      <vt:lpstr>Prezentare PowerPoint</vt:lpstr>
      <vt:lpstr>Prezentare PowerPoint</vt:lpstr>
      <vt:lpstr>Bibliografie/ webografie</vt:lpstr>
    </vt:vector>
  </TitlesOfParts>
  <Company>Unitate Scolara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user</dc:creator>
  <cp:lastModifiedBy>user</cp:lastModifiedBy>
  <cp:revision>10</cp:revision>
  <dcterms:created xsi:type="dcterms:W3CDTF">2023-03-29T09:57:44Z</dcterms:created>
  <dcterms:modified xsi:type="dcterms:W3CDTF">2023-03-29T16:41:54Z</dcterms:modified>
</cp:coreProperties>
</file>